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73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1" r:id="rId17"/>
    <p:sldId id="260" r:id="rId18"/>
    <p:sldId id="261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="" xmlns:p14="http://schemas.microsoft.com/office/powerpoint/2010/main">
        <p14:section name="Capa" id="{A5B3B5F1-8E88-4FFA-AFFF-74E0FD01C7D5}">
          <p14:sldIdLst>
            <p14:sldId id="256"/>
            <p14:sldId id="257"/>
            <p14:sldId id="258"/>
            <p14:sldId id="273"/>
            <p14:sldId id="259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2"/>
            <p14:sldId id="271"/>
            <p14:sldId id="260"/>
            <p14:sldId id="261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588" autoAdjust="0"/>
    <p:restoredTop sz="94607" autoAdjust="0"/>
  </p:normalViewPr>
  <p:slideViewPr>
    <p:cSldViewPr snapToGrid="0">
      <p:cViewPr varScale="1">
        <p:scale>
          <a:sx n="81" d="100"/>
          <a:sy n="81" d="100"/>
        </p:scale>
        <p:origin x="-105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="" xmlns:a16="http://schemas.microsoft.com/office/drawing/2014/main" id="{0717BCC5-28EC-4929-B6D0-5384601847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="" xmlns:a16="http://schemas.microsoft.com/office/drawing/2014/main" id="{42A0C996-E7BC-43E3-BB2B-685E626B2C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E52E2-A100-4734-9C9D-A86BA74AEBE3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="" xmlns:a16="http://schemas.microsoft.com/office/drawing/2014/main" id="{E40FE7F7-54A6-4916-8047-E7D34BA38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="" xmlns:a16="http://schemas.microsoft.com/office/drawing/2014/main" id="{989B283F-684D-4947-AEE1-7D3EFCF9C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ABDDC7-75A0-4A1E-9EE4-8E42ECB5F77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220990784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2A3324-D33B-4105-A29C-5294D7009F5E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2A96DB-B867-47BD-96EC-A87934DEAA9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518486116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486561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256180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685037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2429065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82331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80916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635454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593285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457075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410869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5F06966-A1B2-4F5E-B9A7-2DF8950CB5B4}" type="datetimeFigureOut">
              <a:rPr lang="pt-BR" smtClean="0"/>
              <a:pPr/>
              <a:t>23/11/2024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DE29C4-084A-462B-A291-5D632A6B9A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281797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pic>
        <p:nvPicPr>
          <p:cNvPr id="7" name="image1.png">
            <a:extLst>
              <a:ext uri="{FF2B5EF4-FFF2-40B4-BE49-F238E27FC236}">
                <a16:creationId xmlns="" xmlns:a16="http://schemas.microsoft.com/office/drawing/2014/main" id="{61FA050A-C384-494F-AA3F-6B69382B38D4}"/>
              </a:ext>
            </a:extLst>
          </p:cNvPr>
          <p:cNvPicPr/>
          <p:nvPr userDrawn="1"/>
        </p:nvPicPr>
        <p:blipFill rotWithShape="1">
          <a:blip r:embed="rId13" cstate="print"/>
          <a:srcRect b="93731"/>
          <a:stretch/>
        </p:blipFill>
        <p:spPr bwMode="auto">
          <a:xfrm>
            <a:off x="377882" y="6101411"/>
            <a:ext cx="8388236" cy="57191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</p:spTree>
    <p:extLst>
      <p:ext uri="{BB962C8B-B14F-4D97-AF65-F5344CB8AC3E}">
        <p14:creationId xmlns="" xmlns:p14="http://schemas.microsoft.com/office/powerpoint/2010/main" val="1000941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s3.static.brasilescola.uol.com.br/be/2023/08/eduentretenimento.jpg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3.static.brasilescola.uol.com.br/be/2023/08/eduentretenimento.jpg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https://s3.static.brasilescola.uol.com.br/be/2023/08/eduentretenimento.jpg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s3.static.brasilescola.uol.com.br/be/2023/08/eduentretenimento.jpg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s3.static.brasilescola.uol.com.br/be/2023/08/eduentretenimento.jp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genciadenoticias.ibge.gov.br/agencia-noticias/2012-agencia-de-noticias/noticias/37973-84-9-das-industrias-de-medio-e-grande-porte-utilizaram-tecnologia-digital-avan&#231;ada" TargetMode="External"/><Relationship Id="rId2" Type="http://schemas.openxmlformats.org/officeDocument/2006/relationships/hyperlink" Target="https://internationalschool.global/2024/03/05/edutainment-o-que-e-e-como-aplicar-saiba-tud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.pucsp.br/artigo/educacao-steam-o-que-e-para-que-serve-e-como-usar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static.brasilescola.uol.com.br/be/2023/08/eduentretenimento.jpg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3.static.brasilescola.uol.com.br/be/2023/08/eduentretenimento.jp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s3.static.brasilescola.uol.com.br/be/2023/08/eduentretenimento.jpg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3.static.brasilescola.uol.com.br/be/2023/08/eduentretenimento.jp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s3.static.brasilescola.uol.com.br/be/2023/08/eduentretenimento.jp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="" xmlns:a16="http://schemas.microsoft.com/office/drawing/2014/main" id="{9FE3852B-0ED3-4A29-B07F-8A5BCDE7BC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3" y="1169536"/>
            <a:ext cx="8506408" cy="4384118"/>
          </a:xfrm>
          <a:prstGeom prst="rect">
            <a:avLst/>
          </a:prstGeom>
          <a:effectLst>
            <a:softEdge rad="1155700"/>
          </a:effectLst>
        </p:spPr>
      </p:pic>
      <p:sp>
        <p:nvSpPr>
          <p:cNvPr id="13" name="Título 1">
            <a:extLst>
              <a:ext uri="{FF2B5EF4-FFF2-40B4-BE49-F238E27FC236}">
                <a16:creationId xmlns="" xmlns:a16="http://schemas.microsoft.com/office/drawing/2014/main" id="{C5C7CE3D-52AE-414E-BAC3-9F2C46EDD9C6}"/>
              </a:ext>
            </a:extLst>
          </p:cNvPr>
          <p:cNvSpPr txBox="1">
            <a:spLocks/>
          </p:cNvSpPr>
          <p:nvPr/>
        </p:nvSpPr>
        <p:spPr>
          <a:xfrm>
            <a:off x="106531" y="186431"/>
            <a:ext cx="8948691" cy="84177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Etec</a:t>
            </a:r>
            <a:r>
              <a:rPr lang="pt-BR" sz="3200" b="1" dirty="0">
                <a:latin typeface="Arial" panose="020B0604020202020204" pitchFamily="34" charset="0"/>
                <a:cs typeface="Arial" panose="020B0604020202020204" pitchFamily="34" charset="0"/>
              </a:rPr>
              <a:t> “Professor Armando Bayeux da Silva”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="" xmlns:a16="http://schemas.microsoft.com/office/drawing/2014/main" id="{0BB84081-1596-4987-9E4D-5FF2E6B5E6F8}"/>
              </a:ext>
            </a:extLst>
          </p:cNvPr>
          <p:cNvSpPr txBox="1"/>
          <p:nvPr/>
        </p:nvSpPr>
        <p:spPr>
          <a:xfrm>
            <a:off x="251519" y="1236941"/>
            <a:ext cx="556999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000" b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Técnico em desenvolvimento de sistemas</a:t>
            </a:r>
          </a:p>
          <a:p>
            <a:r>
              <a:rPr lang="pt-BR" sz="1600" b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2° Semestre 2024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="" xmlns:a16="http://schemas.microsoft.com/office/drawing/2014/main" id="{3DA6A92C-DB4E-4B17-93F8-36B7ADA3C791}"/>
              </a:ext>
            </a:extLst>
          </p:cNvPr>
          <p:cNvSpPr txBox="1"/>
          <p:nvPr/>
        </p:nvSpPr>
        <p:spPr>
          <a:xfrm>
            <a:off x="3174373" y="2024606"/>
            <a:ext cx="2647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b="1" dirty="0"/>
              <a:t>G.A.R</a:t>
            </a:r>
            <a:endParaRPr lang="pt-BR" sz="8000" dirty="0"/>
          </a:p>
        </p:txBody>
      </p:sp>
      <p:sp>
        <p:nvSpPr>
          <p:cNvPr id="11" name="CaixaDeTexto 10">
            <a:extLst>
              <a:ext uri="{FF2B5EF4-FFF2-40B4-BE49-F238E27FC236}">
                <a16:creationId xmlns="" xmlns:a16="http://schemas.microsoft.com/office/drawing/2014/main" id="{ADAA1561-08F0-4ABC-9055-7314DDA25325}"/>
              </a:ext>
            </a:extLst>
          </p:cNvPr>
          <p:cNvSpPr txBox="1"/>
          <p:nvPr/>
        </p:nvSpPr>
        <p:spPr>
          <a:xfrm>
            <a:off x="3565791" y="3176929"/>
            <a:ext cx="1864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Bruno </a:t>
            </a:r>
            <a:r>
              <a:rPr lang="pt-BR" b="1" dirty="0" err="1"/>
              <a:t>Antonello</a:t>
            </a:r>
            <a:endParaRPr lang="pt-BR" b="1" dirty="0"/>
          </a:p>
        </p:txBody>
      </p:sp>
    </p:spTree>
    <p:extLst>
      <p:ext uri="{BB962C8B-B14F-4D97-AF65-F5344CB8AC3E}">
        <p14:creationId xmlns="" xmlns:p14="http://schemas.microsoft.com/office/powerpoint/2010/main" val="7578771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Controle Remoto – Personalização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2207009" y="5647561"/>
            <a:ext cx="490889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Arquivo original do autor</a:t>
            </a:r>
            <a:endParaRPr lang="pt-BR" sz="800" dirty="0">
              <a:latin typeface="Arial" pitchFamily="34" charset="0"/>
              <a:cs typeface="Arial" pitchFamily="34" charset="0"/>
              <a:hlinkClick r:id="rId2"/>
            </a:endParaRPr>
          </a:p>
        </p:txBody>
      </p:sp>
      <p:pic>
        <p:nvPicPr>
          <p:cNvPr id="6" name="Imagem 5" descr="C:\Users\Bruno\Desktop\figura 06 - Comandos edição.jpg"/>
          <p:cNvPicPr/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092" y="1208840"/>
            <a:ext cx="2407046" cy="43699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Detalhes Técnicos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2207009" y="5671007"/>
            <a:ext cx="490889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Arquivo original do autor</a:t>
            </a:r>
            <a:endParaRPr lang="pt-BR" sz="800" dirty="0">
              <a:latin typeface="Arial" pitchFamily="34" charset="0"/>
              <a:cs typeface="Arial" pitchFamily="34" charset="0"/>
              <a:hlinkClick r:id="rId2"/>
            </a:endParaRPr>
          </a:p>
        </p:txBody>
      </p:sp>
      <p:pic>
        <p:nvPicPr>
          <p:cNvPr id="5" name="Imagem 4" descr="C:\Users\Bruno\Desktop\Figura 5 - Comandos comunicação serial.png"/>
          <p:cNvPicPr/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076" y="1031631"/>
            <a:ext cx="5656477" cy="46038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Detalhes Técnicos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1233993" y="5413099"/>
            <a:ext cx="693699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</a:t>
            </a:r>
            <a:r>
              <a:rPr lang="pt-BR" sz="800" dirty="0">
                <a:latin typeface="Arial" pitchFamily="34" charset="0"/>
                <a:cs typeface="Arial" pitchFamily="34" charset="0"/>
                <a:hlinkClick r:id="rId2"/>
              </a:rPr>
              <a:t>https://images.tcdn.com.br/img/img_prod/650361/341_1_20190311152648.jpg</a:t>
            </a:r>
          </a:p>
        </p:txBody>
      </p:sp>
      <p:sp>
        <p:nvSpPr>
          <p:cNvPr id="6" name="Retângulo 5"/>
          <p:cNvSpPr/>
          <p:nvPr/>
        </p:nvSpPr>
        <p:spPr>
          <a:xfrm>
            <a:off x="0" y="125141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Arial" pitchFamily="34" charset="0"/>
                <a:cs typeface="Arial" pitchFamily="34" charset="0"/>
              </a:rPr>
              <a:t>Módulo Bluetooth (</a:t>
            </a:r>
            <a:r>
              <a:rPr lang="pt-BR" dirty="0" err="1">
                <a:latin typeface="Arial" pitchFamily="34" charset="0"/>
                <a:cs typeface="Arial" pitchFamily="34" charset="0"/>
              </a:rPr>
              <a:t>Hc</a:t>
            </a:r>
            <a:r>
              <a:rPr lang="pt-BR" dirty="0">
                <a:latin typeface="Arial" pitchFamily="34" charset="0"/>
                <a:cs typeface="Arial" pitchFamily="34" charset="0"/>
              </a:rPr>
              <a:t>-05)</a:t>
            </a:r>
            <a:endParaRPr lang="pt-BR" dirty="0"/>
          </a:p>
        </p:txBody>
      </p:sp>
      <p:pic>
        <p:nvPicPr>
          <p:cNvPr id="1026" name="Picture 2" descr="Módulo Bluetooth HC 05 Mestre / Escravo">
            <a:extLst>
              <a:ext uri="{FF2B5EF4-FFF2-40B4-BE49-F238E27FC236}">
                <a16:creationId xmlns="" xmlns:a16="http://schemas.microsoft.com/office/drawing/2014/main" id="{0B38863B-A4EF-4184-8B70-460BD9EE76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6671" b="17848"/>
          <a:stretch/>
        </p:blipFill>
        <p:spPr bwMode="auto">
          <a:xfrm>
            <a:off x="2657475" y="1870566"/>
            <a:ext cx="3829050" cy="311854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Detalhes Técnicos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1233993" y="5413099"/>
            <a:ext cx="69369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</a:t>
            </a:r>
            <a:r>
              <a:rPr lang="pt-BR" sz="800" dirty="0">
                <a:latin typeface="Arial" pitchFamily="34" charset="0"/>
                <a:cs typeface="Arial" pitchFamily="34" charset="0"/>
                <a:hlinkClick r:id="rId2"/>
              </a:rPr>
              <a:t>https://i0.wp.com/portal.vidadesilicio.com.br/wp-content/uploads/2017/05/sensor-ultrassonico-funcionamento-1-1.jpg?resize=400%2C203&amp;ssl=1</a:t>
            </a:r>
          </a:p>
        </p:txBody>
      </p:sp>
      <p:pic>
        <p:nvPicPr>
          <p:cNvPr id="28674" name="Picture 2" descr="HC-SR04 - Sensor Ultrassônico com Arduino - Tutoria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45112" y="1899138"/>
            <a:ext cx="6497015" cy="3297237"/>
          </a:xfrm>
          <a:prstGeom prst="rect">
            <a:avLst/>
          </a:prstGeom>
          <a:noFill/>
        </p:spPr>
      </p:pic>
      <p:sp>
        <p:nvSpPr>
          <p:cNvPr id="6" name="Retângulo 5"/>
          <p:cNvSpPr/>
          <p:nvPr/>
        </p:nvSpPr>
        <p:spPr>
          <a:xfrm>
            <a:off x="0" y="1345195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Arial" pitchFamily="34" charset="0"/>
                <a:cs typeface="Arial" pitchFamily="34" charset="0"/>
              </a:rPr>
              <a:t>Sensor </a:t>
            </a:r>
            <a:r>
              <a:rPr lang="pt-BR" dirty="0" err="1">
                <a:latin typeface="Arial" pitchFamily="34" charset="0"/>
                <a:cs typeface="Arial" pitchFamily="34" charset="0"/>
              </a:rPr>
              <a:t>Ultrassônico</a:t>
            </a:r>
            <a:r>
              <a:rPr lang="pt-BR" dirty="0">
                <a:latin typeface="Arial" pitchFamily="34" charset="0"/>
                <a:cs typeface="Arial" pitchFamily="34" charset="0"/>
              </a:rPr>
              <a:t> (</a:t>
            </a:r>
            <a:r>
              <a:rPr lang="pt-BR" dirty="0" err="1">
                <a:latin typeface="Arial" pitchFamily="34" charset="0"/>
                <a:cs typeface="Arial" pitchFamily="34" charset="0"/>
              </a:rPr>
              <a:t>Hc</a:t>
            </a:r>
            <a:r>
              <a:rPr lang="pt-BR" dirty="0">
                <a:latin typeface="Arial" pitchFamily="34" charset="0"/>
                <a:cs typeface="Arial" pitchFamily="34" charset="0"/>
              </a:rPr>
              <a:t>-SR04)</a:t>
            </a:r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Detalhes Técnicos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1233993" y="5413099"/>
            <a:ext cx="693699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</a:t>
            </a:r>
            <a:r>
              <a:rPr lang="pt-BR" sz="800" dirty="0" smtClean="0">
                <a:latin typeface="Arial" pitchFamily="34" charset="0"/>
                <a:cs typeface="Arial" pitchFamily="34" charset="0"/>
                <a:hlinkClick r:id="rId2"/>
              </a:rPr>
              <a:t>https://www.importdukan.com/image/cache/catalog/product/a85a89bc-cf7f-4bf2-8b41-f568015efb74-550x550.jpg</a:t>
            </a:r>
            <a:endParaRPr lang="pt-BR" sz="800" dirty="0">
              <a:latin typeface="Arial" pitchFamily="34" charset="0"/>
              <a:cs typeface="Arial" pitchFamily="34" charset="0"/>
              <a:hlinkClick r:id="rId2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0" y="1345195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Arial" pitchFamily="34" charset="0"/>
                <a:cs typeface="Arial" pitchFamily="34" charset="0"/>
              </a:rPr>
              <a:t>Servo Motor (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Mg90s)</a:t>
            </a:r>
            <a:endParaRPr lang="pt-BR" dirty="0"/>
          </a:p>
        </p:txBody>
      </p:sp>
      <p:sp>
        <p:nvSpPr>
          <p:cNvPr id="6146" name="AutoShape 2" descr="Micro Servo Motor Mg90s Mg90 Similar Tower Pro Metal Gea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149" name="Picture 5" descr="C:\Users\BRUNO\Desktop\images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38400" y="1797294"/>
            <a:ext cx="4243753" cy="34480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Vídeo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0" y="2842459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000" dirty="0">
                <a:latin typeface="Arial" pitchFamily="34" charset="0"/>
                <a:cs typeface="Arial" pitchFamily="34" charset="0"/>
              </a:rPr>
              <a:t>Apresentação do projeto G.A.R em vídeo no próximo </a:t>
            </a:r>
            <a:r>
              <a:rPr lang="pt-BR" sz="2000" i="1" dirty="0">
                <a:latin typeface="Arial" pitchFamily="34" charset="0"/>
                <a:cs typeface="Arial" pitchFamily="34" charset="0"/>
              </a:rPr>
              <a:t>slide</a:t>
            </a:r>
            <a:endParaRPr lang="pt-BR" sz="2000" dirty="0"/>
          </a:p>
        </p:txBody>
      </p:sp>
    </p:spTree>
    <p:extLst>
      <p:ext uri="{BB962C8B-B14F-4D97-AF65-F5344CB8AC3E}">
        <p14:creationId xmlns="" xmlns:p14="http://schemas.microsoft.com/office/powerpoint/2010/main" val="1993032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_GAR">
            <a:hlinkClick r:id="" action="ppaction://media"/>
            <a:extLst>
              <a:ext uri="{FF2B5EF4-FFF2-40B4-BE49-F238E27FC236}">
                <a16:creationId xmlns="" xmlns:a16="http://schemas.microsoft.com/office/drawing/2014/main" id="{85C0ED0C-1A0F-489F-855D-034A2DA5263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462" y="0"/>
            <a:ext cx="7941076" cy="606555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51796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40C63131-6658-4F76-B549-A62C51294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pt-BR" sz="4000" b="1" dirty="0">
                <a:latin typeface="Arial" pitchFamily="34" charset="0"/>
                <a:cs typeface="Arial" pitchFamily="34" charset="0"/>
              </a:rPr>
              <a:t>Referências Bibliográficas</a:t>
            </a:r>
            <a:endParaRPr lang="pt-BR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="" xmlns:a16="http://schemas.microsoft.com/office/drawing/2014/main" id="{6C057E1D-93EE-42F8-AD48-0B6C0F8A0EB5}"/>
              </a:ext>
            </a:extLst>
          </p:cNvPr>
          <p:cNvSpPr txBox="1"/>
          <p:nvPr/>
        </p:nvSpPr>
        <p:spPr>
          <a:xfrm>
            <a:off x="143000" y="1432604"/>
            <a:ext cx="900100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dirty="0">
                <a:latin typeface="Arial" pitchFamily="34" charset="0"/>
                <a:cs typeface="Arial" pitchFamily="34" charset="0"/>
              </a:rPr>
              <a:t>INTERNATIONAL SCHOOL, </a:t>
            </a:r>
            <a:r>
              <a:rPr lang="pt-BR" sz="1400" dirty="0" err="1">
                <a:latin typeface="Arial" pitchFamily="34" charset="0"/>
                <a:cs typeface="Arial" pitchFamily="34" charset="0"/>
              </a:rPr>
              <a:t>Edutainment</a:t>
            </a:r>
            <a:r>
              <a:rPr lang="pt-BR" sz="1400" dirty="0">
                <a:latin typeface="Arial" pitchFamily="34" charset="0"/>
                <a:cs typeface="Arial" pitchFamily="34" charset="0"/>
              </a:rPr>
              <a:t>. </a:t>
            </a:r>
            <a:r>
              <a:rPr lang="pt-BR" sz="1400" dirty="0">
                <a:latin typeface="Arial" pitchFamily="34" charset="0"/>
                <a:cs typeface="Arial" pitchFamily="34" charset="0"/>
                <a:hlinkClick r:id="rId2"/>
              </a:rPr>
              <a:t>https://internationalschool.global/2024/03/05/edutainment-o-que-e-e-como-aplicar-saiba-tudo</a:t>
            </a:r>
            <a:r>
              <a:rPr lang="pt-BR" sz="1400" dirty="0">
                <a:latin typeface="Arial" pitchFamily="34" charset="0"/>
                <a:cs typeface="Arial" pitchFamily="34" charset="0"/>
              </a:rPr>
              <a:t>. </a:t>
            </a:r>
          </a:p>
          <a:p>
            <a:pPr algn="just"/>
            <a:endParaRPr lang="pt-BR" sz="14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1400" dirty="0">
                <a:latin typeface="Arial" pitchFamily="34" charset="0"/>
                <a:cs typeface="Arial" pitchFamily="34" charset="0"/>
              </a:rPr>
              <a:t>IBGE, Robótica industrial. </a:t>
            </a:r>
            <a:r>
              <a:rPr lang="pt-BR" sz="1400" dirty="0">
                <a:latin typeface="Arial" pitchFamily="34" charset="0"/>
                <a:cs typeface="Arial" pitchFamily="34" charset="0"/>
                <a:hlinkClick r:id="rId3"/>
              </a:rPr>
              <a:t>https://agenciadenoticias.ibge.gov.br/agencia-noticias/2012-agencia-de-noticias/noticias/37973-84-9-das-industrias-de-medio-e-grande-porte-utilizaram-tecnologia-digital-avançada</a:t>
            </a:r>
            <a:r>
              <a:rPr lang="pt-BR" sz="1400" dirty="0">
                <a:latin typeface="Arial" pitchFamily="34" charset="0"/>
                <a:cs typeface="Arial" pitchFamily="34" charset="0"/>
              </a:rPr>
              <a:t>.</a:t>
            </a:r>
          </a:p>
          <a:p>
            <a:pPr algn="just"/>
            <a:endParaRPr lang="pt-BR" sz="14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1400" dirty="0">
                <a:latin typeface="Arial" pitchFamily="34" charset="0"/>
                <a:cs typeface="Arial" pitchFamily="34" charset="0"/>
              </a:rPr>
              <a:t>JORNAL PUC-SP, Educação STEAM. </a:t>
            </a:r>
            <a:r>
              <a:rPr lang="pt-BR" sz="1400" dirty="0">
                <a:latin typeface="Arial" pitchFamily="34" charset="0"/>
                <a:cs typeface="Arial" pitchFamily="34" charset="0"/>
                <a:hlinkClick r:id="rId4"/>
              </a:rPr>
              <a:t>https://j.pucsp.br/artigo/</a:t>
            </a:r>
            <a:r>
              <a:rPr lang="pt-BR" sz="1400" dirty="0" err="1">
                <a:latin typeface="Arial" pitchFamily="34" charset="0"/>
                <a:cs typeface="Arial" pitchFamily="34" charset="0"/>
                <a:hlinkClick r:id="rId4"/>
              </a:rPr>
              <a:t>educacao</a:t>
            </a:r>
            <a:r>
              <a:rPr lang="pt-BR" sz="1400" dirty="0">
                <a:latin typeface="Arial" pitchFamily="34" charset="0"/>
                <a:cs typeface="Arial" pitchFamily="34" charset="0"/>
                <a:hlinkClick r:id="rId4"/>
              </a:rPr>
              <a:t>-</a:t>
            </a:r>
            <a:r>
              <a:rPr lang="pt-BR" sz="1400" dirty="0" err="1">
                <a:latin typeface="Arial" pitchFamily="34" charset="0"/>
                <a:cs typeface="Arial" pitchFamily="34" charset="0"/>
                <a:hlinkClick r:id="rId4"/>
              </a:rPr>
              <a:t>steam</a:t>
            </a:r>
            <a:r>
              <a:rPr lang="pt-BR" sz="1400" dirty="0">
                <a:latin typeface="Arial" pitchFamily="34" charset="0"/>
                <a:cs typeface="Arial" pitchFamily="34" charset="0"/>
                <a:hlinkClick r:id="rId4"/>
              </a:rPr>
              <a:t>-o-que-e-para-que-serve-e-como-usar</a:t>
            </a:r>
            <a:r>
              <a:rPr lang="pt-BR" sz="1400" dirty="0">
                <a:latin typeface="Arial" pitchFamily="34" charset="0"/>
                <a:cs typeface="Arial" pitchFamily="34" charset="0"/>
              </a:rPr>
              <a:t>.</a:t>
            </a:r>
            <a:r>
              <a:rPr lang="pt-BR" dirty="0">
                <a:latin typeface="Arial" pitchFamily="34" charset="0"/>
                <a:cs typeface="Arial" pitchFamily="34" charset="0"/>
              </a:rPr>
              <a:t>	</a:t>
            </a:r>
            <a:endParaRPr lang="pt-BR" b="1" dirty="0">
              <a:latin typeface="Arial" pitchFamily="34" charset="0"/>
              <a:cs typeface="Arial" pitchFamily="34" charset="0"/>
            </a:endParaRPr>
          </a:p>
          <a:p>
            <a:r>
              <a:rPr lang="pt-BR" dirty="0">
                <a:latin typeface="Arial" pitchFamily="34" charset="0"/>
                <a:cs typeface="Arial" pitchFamily="34" charset="0"/>
              </a:rPr>
              <a:t> </a:t>
            </a:r>
            <a:endParaRPr lang="pt-BR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690697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B7A079DA-D7CE-41EA-B856-FD10DD4F0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" y="909532"/>
            <a:ext cx="9073008" cy="1739418"/>
          </a:xfrm>
        </p:spPr>
        <p:txBody>
          <a:bodyPr>
            <a:normAutofit fontScale="90000"/>
          </a:bodyPr>
          <a:lstStyle/>
          <a:p>
            <a:r>
              <a:rPr lang="pt-BR" b="1" dirty="0">
                <a:latin typeface="Arial" pitchFamily="34" charset="0"/>
                <a:cs typeface="Arial" pitchFamily="34" charset="0"/>
              </a:rPr>
              <a:t>Trabalho </a:t>
            </a:r>
            <a:r>
              <a:rPr lang="pt-BR" b="1">
                <a:latin typeface="Arial" pitchFamily="34" charset="0"/>
                <a:cs typeface="Arial" pitchFamily="34" charset="0"/>
              </a:rPr>
              <a:t>apresentado pelo aluno:</a:t>
            </a:r>
            <a:r>
              <a:rPr lang="pt-BR" sz="4000" dirty="0">
                <a:latin typeface="Arial" pitchFamily="34" charset="0"/>
                <a:cs typeface="Arial" pitchFamily="34" charset="0"/>
              </a:rPr>
              <a:t/>
            </a:r>
            <a:br>
              <a:rPr lang="pt-BR" sz="4000" dirty="0">
                <a:latin typeface="Arial" pitchFamily="34" charset="0"/>
                <a:cs typeface="Arial" pitchFamily="34" charset="0"/>
              </a:rPr>
            </a:br>
            <a:r>
              <a:rPr lang="pt-BR" sz="4000" dirty="0">
                <a:latin typeface="Arial" pitchFamily="34" charset="0"/>
                <a:cs typeface="Arial" pitchFamily="34" charset="0"/>
              </a:rPr>
              <a:t/>
            </a:r>
            <a:br>
              <a:rPr lang="pt-BR" sz="4000" dirty="0">
                <a:latin typeface="Arial" pitchFamily="34" charset="0"/>
                <a:cs typeface="Arial" pitchFamily="34" charset="0"/>
              </a:rPr>
            </a:br>
            <a:endParaRPr lang="pt-BR" sz="4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="" xmlns:a16="http://schemas.microsoft.com/office/drawing/2014/main" id="{CED4F648-3D64-4BF4-B2D5-13EE74AD7C87}"/>
              </a:ext>
            </a:extLst>
          </p:cNvPr>
          <p:cNvSpPr txBox="1"/>
          <p:nvPr/>
        </p:nvSpPr>
        <p:spPr>
          <a:xfrm>
            <a:off x="675424" y="2074915"/>
            <a:ext cx="34464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>
                <a:latin typeface="Arial" pitchFamily="34" charset="0"/>
                <a:cs typeface="Arial" pitchFamily="34" charset="0"/>
              </a:rPr>
              <a:t>- </a:t>
            </a:r>
            <a:r>
              <a:rPr lang="pt-BR" sz="3000" dirty="0">
                <a:latin typeface="Arial" pitchFamily="34" charset="0"/>
                <a:cs typeface="Arial" pitchFamily="34" charset="0"/>
              </a:rPr>
              <a:t>Bruno </a:t>
            </a:r>
            <a:r>
              <a:rPr lang="pt-BR" sz="3000" dirty="0" err="1">
                <a:latin typeface="Arial" pitchFamily="34" charset="0"/>
                <a:cs typeface="Arial" pitchFamily="34" charset="0"/>
              </a:rPr>
              <a:t>Antonello</a:t>
            </a:r>
            <a:r>
              <a:rPr lang="pt-B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pt-BR" dirty="0">
                <a:latin typeface="Arial" pitchFamily="34" charset="0"/>
                <a:cs typeface="Arial" pitchFamily="34" charset="0"/>
              </a:rPr>
              <a:t>   </a:t>
            </a:r>
            <a:r>
              <a:rPr lang="pt-BR" sz="2800" dirty="0"/>
              <a:t/>
            </a:r>
            <a:br>
              <a:rPr lang="pt-BR" sz="2800" dirty="0"/>
            </a:br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2200422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15C1A53D-4B31-404C-9F7A-BCD787116D49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000" b="1" dirty="0" smtClean="0">
                <a:latin typeface="Arial" pitchFamily="34" charset="0"/>
                <a:cs typeface="Arial" pitchFamily="34" charset="0"/>
              </a:rPr>
              <a:t>Garra Automatizada sobre Rodas (</a:t>
            </a:r>
            <a:r>
              <a:rPr lang="pt-BR" sz="4000" b="1" dirty="0" err="1" smtClean="0">
                <a:latin typeface="Arial" pitchFamily="34" charset="0"/>
                <a:cs typeface="Arial" pitchFamily="34" charset="0"/>
              </a:rPr>
              <a:t>G.A.</a:t>
            </a:r>
            <a:r>
              <a:rPr lang="pt-BR" sz="4000" b="1" dirty="0" smtClean="0">
                <a:latin typeface="Arial" pitchFamily="34" charset="0"/>
                <a:cs typeface="Arial" pitchFamily="34" charset="0"/>
              </a:rPr>
              <a:t>R): </a:t>
            </a:r>
            <a:r>
              <a:rPr lang="pt-BR" sz="4000" b="1" dirty="0">
                <a:latin typeface="Arial" pitchFamily="34" charset="0"/>
                <a:cs typeface="Arial" pitchFamily="34" charset="0"/>
              </a:rPr>
              <a:t>Robótica Didática</a:t>
            </a:r>
            <a:endParaRPr lang="pt-BR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="" xmlns:a16="http://schemas.microsoft.com/office/drawing/2014/main" id="{4363CC2B-7435-488F-9405-C11F291E3222}"/>
              </a:ext>
            </a:extLst>
          </p:cNvPr>
          <p:cNvSpPr txBox="1">
            <a:spLocks/>
          </p:cNvSpPr>
          <p:nvPr/>
        </p:nvSpPr>
        <p:spPr>
          <a:xfrm>
            <a:off x="467544" y="2414210"/>
            <a:ext cx="5832648" cy="11430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3000" dirty="0">
                <a:latin typeface="Arial" pitchFamily="34" charset="0"/>
                <a:cs typeface="Arial" pitchFamily="34" charset="0"/>
              </a:rPr>
              <a:t>Promovendo o “</a:t>
            </a:r>
            <a:r>
              <a:rPr lang="pt-BR" sz="3000" dirty="0" err="1">
                <a:latin typeface="Arial" pitchFamily="34" charset="0"/>
                <a:cs typeface="Arial" pitchFamily="34" charset="0"/>
              </a:rPr>
              <a:t>eduentretenimento</a:t>
            </a:r>
            <a:r>
              <a:rPr lang="pt-BR" sz="3000" dirty="0">
                <a:latin typeface="Arial" pitchFamily="34" charset="0"/>
                <a:cs typeface="Arial" pitchFamily="34" charset="0"/>
              </a:rPr>
              <a:t>”!</a:t>
            </a:r>
          </a:p>
        </p:txBody>
      </p:sp>
    </p:spTree>
    <p:extLst>
      <p:ext uri="{BB962C8B-B14F-4D97-AF65-F5344CB8AC3E}">
        <p14:creationId xmlns="" xmlns:p14="http://schemas.microsoft.com/office/powerpoint/2010/main" val="4066386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Robótica Industrial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536981" y="1228397"/>
            <a:ext cx="807003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800" b="1" dirty="0">
                <a:latin typeface="Arial" pitchFamily="34" charset="0"/>
                <a:cs typeface="Arial" pitchFamily="34" charset="0"/>
              </a:rPr>
              <a:t>84,9% das indústrias de médio e grande porte utilizaram tecnologia digital avançada</a:t>
            </a:r>
            <a:r>
              <a:rPr lang="pt-BR" sz="2800" dirty="0">
                <a:latin typeface="Arial" pitchFamily="34" charset="0"/>
                <a:cs typeface="Arial" pitchFamily="34" charset="0"/>
              </a:rPr>
              <a:t>.</a:t>
            </a:r>
            <a:r>
              <a:rPr lang="pt-BR" sz="2800" b="1" dirty="0">
                <a:latin typeface="Arial" pitchFamily="34" charset="0"/>
                <a:cs typeface="Arial" pitchFamily="34" charset="0"/>
              </a:rPr>
              <a:t> </a:t>
            </a:r>
            <a:r>
              <a:rPr lang="pt-BR" sz="2800" dirty="0">
                <a:latin typeface="Arial" pitchFamily="34" charset="0"/>
                <a:cs typeface="Arial" pitchFamily="34" charset="0"/>
              </a:rPr>
              <a:t>Isso destaca a importância da especialização em tecnologias avançadas, já que facilitará a inserção no mercado de trabalho. Logo, incentivos e orientações desde a infância se tornam um diferencial para o desenvolvimento profissional. A tabela a seguir mostra os tipos e percentuais dessas tecnologias usadas nas empresas.</a:t>
            </a:r>
          </a:p>
        </p:txBody>
      </p:sp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Robótica Industrial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5" name="Picture 1" descr="C:\Users\BRUNO\Downloads\Tabela - ibg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174" y="1434545"/>
            <a:ext cx="8244958" cy="4098323"/>
          </a:xfrm>
          <a:prstGeom prst="rect">
            <a:avLst/>
          </a:prstGeom>
          <a:noFill/>
        </p:spPr>
      </p:pic>
      <p:sp>
        <p:nvSpPr>
          <p:cNvPr id="10" name="Retângulo 9"/>
          <p:cNvSpPr/>
          <p:nvPr/>
        </p:nvSpPr>
        <p:spPr>
          <a:xfrm>
            <a:off x="1869763" y="5567066"/>
            <a:ext cx="54606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800" dirty="0">
                <a:latin typeface="Arial" pitchFamily="34" charset="0"/>
                <a:cs typeface="Arial" pitchFamily="34" charset="0"/>
              </a:rPr>
              <a:t>Fonte: Pesquisa de Inovação Semestral  2022 – Indicadores temáticos: Tecnologias Digitais Avançadas, </a:t>
            </a:r>
            <a:r>
              <a:rPr lang="pt-BR" sz="800" dirty="0" err="1">
                <a:latin typeface="Arial" pitchFamily="34" charset="0"/>
                <a:cs typeface="Arial" pitchFamily="34" charset="0"/>
              </a:rPr>
              <a:t>Teletrabalho</a:t>
            </a:r>
            <a:r>
              <a:rPr lang="pt-BR" sz="800" dirty="0">
                <a:latin typeface="Arial" pitchFamily="34" charset="0"/>
                <a:cs typeface="Arial" pitchFamily="34" charset="0"/>
              </a:rPr>
              <a:t> e </a:t>
            </a:r>
            <a:r>
              <a:rPr lang="pt-BR" sz="800" dirty="0" err="1">
                <a:latin typeface="Arial" pitchFamily="34" charset="0"/>
                <a:cs typeface="Arial" pitchFamily="34" charset="0"/>
              </a:rPr>
              <a:t>Cibersegurança</a:t>
            </a:r>
            <a:r>
              <a:rPr lang="pt-BR" sz="800" dirty="0">
                <a:latin typeface="Arial" pitchFamily="34" charset="0"/>
                <a:cs typeface="Arial" pitchFamily="34" charset="0"/>
              </a:rPr>
              <a:t> </a:t>
            </a:r>
            <a:endParaRPr lang="pt-BR" sz="800" dirty="0"/>
          </a:p>
        </p:txBody>
      </p:sp>
    </p:spTree>
    <p:extLst>
      <p:ext uri="{BB962C8B-B14F-4D97-AF65-F5344CB8AC3E}">
        <p14:creationId xmlns="" xmlns:p14="http://schemas.microsoft.com/office/powerpoint/2010/main" val="2864810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5DCFDDBC-63F2-4012-8F3B-65F23738377B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Robótica Didática - STEAM</a:t>
            </a:r>
            <a:endParaRPr lang="pt-BR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="" xmlns:a16="http://schemas.microsoft.com/office/drawing/2014/main" id="{BDF8D370-69A9-4007-9DE1-45DA4E30EBF6}"/>
              </a:ext>
            </a:extLst>
          </p:cNvPr>
          <p:cNvSpPr txBox="1"/>
          <p:nvPr/>
        </p:nvSpPr>
        <p:spPr>
          <a:xfrm>
            <a:off x="2051720" y="4888523"/>
            <a:ext cx="460851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800" dirty="0">
                <a:latin typeface="Arial" pitchFamily="34" charset="0"/>
                <a:cs typeface="Arial" pitchFamily="34" charset="0"/>
              </a:rPr>
              <a:t>Fonte: </a:t>
            </a:r>
            <a:r>
              <a:rPr lang="pt-BR" sz="800" dirty="0">
                <a:latin typeface="Arial" pitchFamily="34" charset="0"/>
                <a:cs typeface="Arial" pitchFamily="34" charset="0"/>
                <a:hlinkClick r:id="rId2"/>
              </a:rPr>
              <a:t>https://s3.static.brasilescola.uol.com.br/be/2023/08/eduentretenimento.jpg/</a:t>
            </a:r>
            <a:endParaRPr lang="pt-BR" sz="800" dirty="0">
              <a:latin typeface="Arial" pitchFamily="34" charset="0"/>
              <a:cs typeface="Arial" pitchFamily="34" charset="0"/>
            </a:endParaRPr>
          </a:p>
          <a:p>
            <a:pPr algn="just"/>
            <a:endParaRPr lang="pt-BR" dirty="0"/>
          </a:p>
        </p:txBody>
      </p:sp>
      <p:pic>
        <p:nvPicPr>
          <p:cNvPr id="5122" name="Picture 2" descr="Entretenimento como ferramenta pedagógica - Educador Brasil Escol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98431" y="1477109"/>
            <a:ext cx="4956174" cy="33041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445141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Ferramentas utilizadas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 descr="C:\Users\BRUNO\Downloads\2048px-Arduino_IDE_logo.svg-removebg-previe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42599" y="1547446"/>
            <a:ext cx="2809142" cy="2809142"/>
          </a:xfrm>
          <a:prstGeom prst="rect">
            <a:avLst/>
          </a:prstGeom>
          <a:noFill/>
        </p:spPr>
      </p:pic>
      <p:pic>
        <p:nvPicPr>
          <p:cNvPr id="1027" name="Picture 3" descr="C:\Users\BRUNO\Downloads\7c8b59c5b1b374747bd042cc1a052ca161689272-removebg-preview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01269" y="1664678"/>
            <a:ext cx="4577189" cy="2577246"/>
          </a:xfrm>
          <a:prstGeom prst="rect">
            <a:avLst/>
          </a:prstGeom>
          <a:noFill/>
        </p:spPr>
      </p:pic>
      <p:sp>
        <p:nvSpPr>
          <p:cNvPr id="8" name="Retângulo 7"/>
          <p:cNvSpPr/>
          <p:nvPr/>
        </p:nvSpPr>
        <p:spPr>
          <a:xfrm>
            <a:off x="1550517" y="4381471"/>
            <a:ext cx="1428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dirty="0" err="1">
                <a:latin typeface="Arial" pitchFamily="34" charset="0"/>
                <a:cs typeface="Arial" pitchFamily="34" charset="0"/>
              </a:rPr>
              <a:t>Arduino</a:t>
            </a:r>
            <a:r>
              <a:rPr lang="pt-BR" dirty="0">
                <a:latin typeface="Arial" pitchFamily="34" charset="0"/>
                <a:cs typeface="Arial" pitchFamily="34" charset="0"/>
              </a:rPr>
              <a:t> IDE</a:t>
            </a:r>
            <a:endParaRPr lang="pt-BR" dirty="0"/>
          </a:p>
        </p:txBody>
      </p:sp>
      <p:sp>
        <p:nvSpPr>
          <p:cNvPr id="9" name="Retângulo 8"/>
          <p:cNvSpPr/>
          <p:nvPr/>
        </p:nvSpPr>
        <p:spPr>
          <a:xfrm>
            <a:off x="5970096" y="4381469"/>
            <a:ext cx="15092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 err="1">
                <a:latin typeface="Arial" pitchFamily="34" charset="0"/>
                <a:cs typeface="Arial" pitchFamily="34" charset="0"/>
              </a:rPr>
              <a:t>App</a:t>
            </a:r>
            <a:r>
              <a:rPr lang="pt-BR" dirty="0">
                <a:latin typeface="Arial" pitchFamily="34" charset="0"/>
                <a:cs typeface="Arial" pitchFamily="34" charset="0"/>
              </a:rPr>
              <a:t> Inventor</a:t>
            </a:r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4903318" y="4838671"/>
            <a:ext cx="35490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</a:t>
            </a:r>
            <a:r>
              <a:rPr lang="pt-BR" sz="800" dirty="0">
                <a:latin typeface="Arial" pitchFamily="34" charset="0"/>
                <a:cs typeface="Arial" pitchFamily="34" charset="0"/>
                <a:hlinkClick r:id="rId4"/>
              </a:rPr>
              <a:t>https://community.appinventor.mit.edu/uploads/default/original/3X/7/c/7c8b59c5b1b374747bd042cc1a052ca161689272.png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436825" y="4850394"/>
            <a:ext cx="35490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</a:t>
            </a:r>
            <a:r>
              <a:rPr lang="pt-BR" sz="800" dirty="0">
                <a:latin typeface="Arial" pitchFamily="34" charset="0"/>
                <a:cs typeface="Arial" pitchFamily="34" charset="0"/>
                <a:hlinkClick r:id="rId4"/>
              </a:rPr>
              <a:t>https://upload.wikimedia.org/wikipedia/commons/thumb/7/73/Arduino_IDE_logo.svg/2048px-Arduino_IDE_logo.svg.png</a:t>
            </a:r>
          </a:p>
        </p:txBody>
      </p:sp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 err="1">
                <a:latin typeface="Arial" pitchFamily="34" charset="0"/>
                <a:cs typeface="Arial" pitchFamily="34" charset="0"/>
              </a:rPr>
              <a:t>Arduino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0" y="1286578"/>
            <a:ext cx="9144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600" dirty="0" err="1">
                <a:latin typeface="Arial" pitchFamily="34" charset="0"/>
                <a:cs typeface="Arial" pitchFamily="34" charset="0"/>
              </a:rPr>
              <a:t>Microcontrolador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pt-BR" sz="1600" dirty="0" err="1">
                <a:latin typeface="Arial" pitchFamily="34" charset="0"/>
                <a:cs typeface="Arial" pitchFamily="34" charset="0"/>
              </a:rPr>
              <a:t>Arduino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: Possui inúmeras versões e aplicações em sistemas embarcados.</a:t>
            </a:r>
            <a:endParaRPr lang="pt-BR" sz="1600" dirty="0"/>
          </a:p>
        </p:txBody>
      </p:sp>
      <p:sp>
        <p:nvSpPr>
          <p:cNvPr id="11" name="Retângulo 10"/>
          <p:cNvSpPr/>
          <p:nvPr/>
        </p:nvSpPr>
        <p:spPr>
          <a:xfrm>
            <a:off x="2312517" y="5377932"/>
            <a:ext cx="49088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</a:t>
            </a:r>
            <a:r>
              <a:rPr lang="pt-BR" sz="800" dirty="0">
                <a:latin typeface="Arial" pitchFamily="34" charset="0"/>
                <a:cs typeface="Arial" pitchFamily="34" charset="0"/>
                <a:hlinkClick r:id="rId2"/>
              </a:rPr>
              <a:t>https://s2-techtudo.glbimg.com/BYHxUnd8gRGb9Xtus4M7jdZLlmw=/0x0:620x480/984x0/smart/filters:strip_icc()/i.s3.glbimg.com/v1/AUTH_08fbf48bc0524877943fe86e43087e7a/internal_photos/bs/2021/6/Q/jZviBqSxASDyRhSBas0A/2013-10-03-arduino.jpg</a:t>
            </a:r>
          </a:p>
        </p:txBody>
      </p:sp>
      <p:pic>
        <p:nvPicPr>
          <p:cNvPr id="22530" name="Picture 2" descr="O que é um Arduino e o que pode ser feito com ele?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77120" y="1644955"/>
            <a:ext cx="4839496" cy="37476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Esquema – </a:t>
            </a:r>
            <a:r>
              <a:rPr lang="pt-BR" sz="4000" b="1" dirty="0" err="1">
                <a:latin typeface="Arial" pitchFamily="34" charset="0"/>
                <a:cs typeface="Arial" pitchFamily="34" charset="0"/>
              </a:rPr>
              <a:t>G.A.</a:t>
            </a:r>
            <a:r>
              <a:rPr lang="pt-BR" sz="4000" b="1" dirty="0">
                <a:latin typeface="Arial" pitchFamily="34" charset="0"/>
                <a:cs typeface="Arial" pitchFamily="34" charset="0"/>
              </a:rPr>
              <a:t>R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2312517" y="5624458"/>
            <a:ext cx="490889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Arquivo original do autor</a:t>
            </a:r>
            <a:endParaRPr lang="pt-BR" sz="800" dirty="0">
              <a:latin typeface="Arial" pitchFamily="34" charset="0"/>
              <a:cs typeface="Arial" pitchFamily="34" charset="0"/>
              <a:hlinkClick r:id="rId2"/>
            </a:endParaRPr>
          </a:p>
        </p:txBody>
      </p:sp>
      <p:pic>
        <p:nvPicPr>
          <p:cNvPr id="6" name="Imagem 5"/>
          <p:cNvPicPr/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849" y="1077486"/>
            <a:ext cx="5760085" cy="4533900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CD451B06-4344-4E8C-AC40-A59974FD2658}"/>
              </a:ext>
            </a:extLst>
          </p:cNvPr>
          <p:cNvSpPr txBox="1">
            <a:spLocks/>
          </p:cNvSpPr>
          <p:nvPr/>
        </p:nvSpPr>
        <p:spPr>
          <a:xfrm>
            <a:off x="0" y="274638"/>
            <a:ext cx="91440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>
                <a:latin typeface="Arial" pitchFamily="34" charset="0"/>
                <a:cs typeface="Arial" pitchFamily="34" charset="0"/>
              </a:rPr>
              <a:t>Controle Remoto</a:t>
            </a:r>
            <a:endParaRPr lang="pt-BR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2335963" y="4838669"/>
            <a:ext cx="490889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latin typeface="Arial" pitchFamily="34" charset="0"/>
                <a:cs typeface="Arial" pitchFamily="34" charset="0"/>
              </a:rPr>
              <a:t>Fonte: Arquivo original do autor</a:t>
            </a:r>
            <a:endParaRPr lang="pt-BR" sz="800" dirty="0">
              <a:latin typeface="Arial" pitchFamily="34" charset="0"/>
              <a:cs typeface="Arial" pitchFamily="34" charset="0"/>
              <a:hlinkClick r:id="rId2"/>
            </a:endParaRPr>
          </a:p>
        </p:txBody>
      </p:sp>
      <p:pic>
        <p:nvPicPr>
          <p:cNvPr id="5" name="Imagem 4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4299" r="5735"/>
          <a:stretch/>
        </p:blipFill>
        <p:spPr bwMode="auto">
          <a:xfrm>
            <a:off x="2110154" y="2137410"/>
            <a:ext cx="5181600" cy="25831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</p:spTree>
    <p:extLst>
      <p:ext uri="{BB962C8B-B14F-4D97-AF65-F5344CB8AC3E}">
        <p14:creationId xmlns="" xmlns:p14="http://schemas.microsoft.com/office/powerpoint/2010/main" val="1575632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431</TotalTime>
  <Words>289</Words>
  <Application>Microsoft Office PowerPoint</Application>
  <PresentationFormat>Apresentação na tela (4:3)</PresentationFormat>
  <Paragraphs>49</Paragraphs>
  <Slides>18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19" baseType="lpstr">
      <vt:lpstr>Tema do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Referências Bibliográficas</vt:lpstr>
      <vt:lpstr>Trabalho apresentado pelo aluno: 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de Camargo Costa</dc:creator>
  <cp:lastModifiedBy>BRUNO</cp:lastModifiedBy>
  <cp:revision>33</cp:revision>
  <dcterms:created xsi:type="dcterms:W3CDTF">2023-04-11T12:21:41Z</dcterms:created>
  <dcterms:modified xsi:type="dcterms:W3CDTF">2024-11-23T19:24:47Z</dcterms:modified>
</cp:coreProperties>
</file>

<file path=docProps/thumbnail.jpeg>
</file>